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2" r:id="rId2"/>
  </p:sldIdLst>
  <p:sldSz cx="9144000" cy="27432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2EA"/>
    <a:srgbClr val="454E5C"/>
    <a:srgbClr val="FCE8C4"/>
    <a:srgbClr val="3E2735"/>
    <a:srgbClr val="D7796B"/>
    <a:srgbClr val="D3F255"/>
    <a:srgbClr val="301A08"/>
    <a:srgbClr val="ADC3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0" d="100"/>
          <a:sy n="60" d="100"/>
        </p:scale>
        <p:origin x="1686" y="168"/>
      </p:cViewPr>
      <p:guideLst>
        <p:guide orient="horz" pos="86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9E68561E-4F8F-4D7B-A137-4CC208EB1329}" type="datetimeFigureOut">
              <a:rPr lang="en-US" altLang="pt-BR"/>
              <a:pPr>
                <a:defRPr/>
              </a:pPr>
              <a:t>7/29/2016</a:t>
            </a:fld>
            <a:endParaRPr lang="en-US" alt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685800"/>
            <a:ext cx="114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945F1F4-C204-46F1-8B6A-8B0E875B35C8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521702"/>
            <a:ext cx="7772400" cy="58801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544800"/>
            <a:ext cx="6400800" cy="7010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A1023-6FB2-4546-B5CC-E4A451941E10}" type="datetimeFigureOut">
              <a:rPr lang="en-US" altLang="pt-BR"/>
              <a:pPr>
                <a:defRPr/>
              </a:pPr>
              <a:t>7/29/2016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C2ECB-070E-465D-A38E-3E9D558E5A9D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360203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BA046-0FAB-4952-9516-763C3D6635FE}" type="datetimeFigureOut">
              <a:rPr lang="en-US" altLang="pt-BR"/>
              <a:pPr>
                <a:defRPr/>
              </a:pPr>
              <a:t>7/29/2016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C8C2A-4500-4D80-8185-786C92335280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746776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394200"/>
            <a:ext cx="2057400" cy="93624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394200"/>
            <a:ext cx="6019800" cy="93624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5EE25-3D6A-42F0-A29C-589F018883D9}" type="datetimeFigureOut">
              <a:rPr lang="en-US" altLang="pt-BR"/>
              <a:pPr>
                <a:defRPr/>
              </a:pPr>
              <a:t>7/29/2016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31DAD-38D5-4A50-B6C9-0583134962EE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913761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2EE8C-44C8-4BBF-9691-F5DD9118AF5A}" type="datetimeFigureOut">
              <a:rPr lang="en-US" altLang="pt-BR"/>
              <a:pPr>
                <a:defRPr/>
              </a:pPr>
              <a:t>7/29/2016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50939-3AB4-4987-A39A-1610C44DBB32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496262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627602"/>
            <a:ext cx="7772400" cy="5448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626854"/>
            <a:ext cx="7772400" cy="60007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8A1F7-B2FF-4D25-A6EB-F2D7948A2760}" type="datetimeFigureOut">
              <a:rPr lang="en-US" altLang="pt-BR"/>
              <a:pPr>
                <a:defRPr/>
              </a:pPr>
              <a:t>7/29/2016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07ACA-A1D3-41DD-A6A4-438C8A71EFA7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58113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603200"/>
            <a:ext cx="4038600" cy="7241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603200"/>
            <a:ext cx="4038600" cy="7241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B006D-5A2F-48A7-B62D-FCF6800EC253}" type="datetimeFigureOut">
              <a:rPr lang="en-US" altLang="pt-BR"/>
              <a:pPr>
                <a:defRPr/>
              </a:pPr>
              <a:t>7/29/2016</a:t>
            </a:fld>
            <a:endParaRPr lang="en-US" alt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7D44B-C90E-4FAC-88B0-028D661CECA1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2539110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8552"/>
            <a:ext cx="8229600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140452"/>
            <a:ext cx="4040188" cy="2559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8699500"/>
            <a:ext cx="4040188" cy="158051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6140452"/>
            <a:ext cx="4041775" cy="25590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8699500"/>
            <a:ext cx="4041775" cy="158051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3E68B-B9F0-42F1-BBC2-7B813A979B7F}" type="datetimeFigureOut">
              <a:rPr lang="en-US" altLang="pt-BR"/>
              <a:pPr>
                <a:defRPr/>
              </a:pPr>
              <a:t>7/29/2016</a:t>
            </a:fld>
            <a:endParaRPr lang="en-US" altLang="pt-B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1896D-BE8D-442F-A42E-83D58E8C4FCE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295455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7CEA8-0576-4E85-BE64-45797AC97AFA}" type="datetimeFigureOut">
              <a:rPr lang="en-US" altLang="pt-BR"/>
              <a:pPr>
                <a:defRPr/>
              </a:pPr>
              <a:t>7/29/2016</a:t>
            </a:fld>
            <a:endParaRPr lang="en-US" altLang="pt-B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C19DA-D635-411F-B926-98093B58D51D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847775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30812-44A3-480B-87CA-D744C6C48B11}" type="datetimeFigureOut">
              <a:rPr lang="en-US" altLang="pt-BR"/>
              <a:pPr>
                <a:defRPr/>
              </a:pPr>
              <a:t>7/29/2016</a:t>
            </a:fld>
            <a:endParaRPr lang="en-US" altLang="pt-B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4C4E0-FDFC-4E37-90A1-CFF66C15EE1D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39604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092200"/>
            <a:ext cx="3008313" cy="4648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92202"/>
            <a:ext cx="5111750" cy="234124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740402"/>
            <a:ext cx="3008313" cy="187642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F1892-1052-4B29-A170-C8F89BEC0F9A}" type="datetimeFigureOut">
              <a:rPr lang="en-US" altLang="pt-BR"/>
              <a:pPr>
                <a:defRPr/>
              </a:pPr>
              <a:t>7/29/2016</a:t>
            </a:fld>
            <a:endParaRPr lang="en-US" alt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ED9B4-A18B-42C5-A58A-8DDF043C260A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1676959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19202400"/>
            <a:ext cx="5486400" cy="22669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451100"/>
            <a:ext cx="5486400" cy="164592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21469352"/>
            <a:ext cx="5486400" cy="32194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BCAEA-46FB-436C-A88C-BE4D1E9A17D3}" type="datetimeFigureOut">
              <a:rPr lang="en-US" altLang="pt-BR"/>
              <a:pPr>
                <a:defRPr/>
              </a:pPr>
              <a:t>7/29/2016</a:t>
            </a:fld>
            <a:endParaRPr lang="en-US" altLang="pt-B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F9638-0AE1-43ED-A0AF-1F3D7B10941F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  <p:extLst>
      <p:ext uri="{BB962C8B-B14F-4D97-AF65-F5344CB8AC3E}">
        <p14:creationId xmlns:p14="http://schemas.microsoft.com/office/powerpoint/2010/main" val="905997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98550"/>
            <a:ext cx="82296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6400800"/>
            <a:ext cx="8229600" cy="1810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pt-BR"/>
              <a:t>Click to edit Master text styles</a:t>
            </a:r>
          </a:p>
          <a:p>
            <a:pPr lvl="1"/>
            <a:r>
              <a:rPr lang="en-US" altLang="pt-BR"/>
              <a:t>Second level</a:t>
            </a:r>
          </a:p>
          <a:p>
            <a:pPr lvl="2"/>
            <a:r>
              <a:rPr lang="en-US" altLang="pt-BR"/>
              <a:t>Third level</a:t>
            </a:r>
          </a:p>
          <a:p>
            <a:pPr lvl="3"/>
            <a:r>
              <a:rPr lang="en-US" altLang="pt-BR"/>
              <a:t>Fourth level</a:t>
            </a:r>
          </a:p>
          <a:p>
            <a:pPr lvl="4"/>
            <a:r>
              <a:rPr lang="en-US" altLang="pt-BR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25425400"/>
            <a:ext cx="2133600" cy="14605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6CB4B1A-7CAC-41FC-90E3-D0A1191C161C}" type="datetimeFigureOut">
              <a:rPr lang="en-US" altLang="pt-BR"/>
              <a:pPr>
                <a:defRPr/>
              </a:pPr>
              <a:t>7/29/2016</a:t>
            </a:fld>
            <a:endParaRPr lang="en-US" alt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25425400"/>
            <a:ext cx="28956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25425400"/>
            <a:ext cx="2133600" cy="14605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DF55A1E-E404-40CC-8F63-D267C8D6C5B5}" type="slidenum">
              <a:rPr lang="en-US" altLang="pt-BR"/>
              <a:pPr>
                <a:defRPr/>
              </a:pPr>
              <a:t>‹nº›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0" y="1423988"/>
            <a:ext cx="5524500" cy="3527425"/>
          </a:xfrm>
          <a:prstGeom prst="rightArrow">
            <a:avLst>
              <a:gd name="adj1" fmla="val 50000"/>
              <a:gd name="adj2" fmla="val 49709"/>
            </a:avLst>
          </a:prstGeom>
          <a:solidFill>
            <a:srgbClr val="31859C"/>
          </a:solidFill>
          <a:ln>
            <a:solidFill>
              <a:srgbClr val="FFCC0A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630238" y="1031875"/>
            <a:ext cx="7175500" cy="26988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292" name="TextBox 9"/>
          <p:cNvSpPr txBox="1">
            <a:spLocks noChangeArrowheads="1"/>
          </p:cNvSpPr>
          <p:nvPr/>
        </p:nvSpPr>
        <p:spPr bwMode="auto">
          <a:xfrm>
            <a:off x="339725" y="385763"/>
            <a:ext cx="8524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pt-BR" sz="3600">
                <a:latin typeface="Abadi MT Condensed Extra Bold" pitchFamily="3" charset="0"/>
              </a:rPr>
              <a:t>EDUCAÇÃO HÍBRIDA – TEMA 32</a:t>
            </a:r>
            <a:endParaRPr lang="en-US" altLang="pt-BR" sz="3600">
              <a:latin typeface="Abadi MT Condensed Extra Bold" pitchFamily="3" charset="0"/>
            </a:endParaRPr>
          </a:p>
        </p:txBody>
      </p:sp>
      <p:sp>
        <p:nvSpPr>
          <p:cNvPr id="12293" name="TextBox 10"/>
          <p:cNvSpPr txBox="1">
            <a:spLocks noChangeArrowheads="1"/>
          </p:cNvSpPr>
          <p:nvPr/>
        </p:nvSpPr>
        <p:spPr bwMode="auto">
          <a:xfrm>
            <a:off x="90488" y="2466975"/>
            <a:ext cx="48133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pt-BR" sz="1800">
                <a:solidFill>
                  <a:schemeClr val="bg1"/>
                </a:solidFill>
                <a:latin typeface="Arial" panose="020B0604020202020204" pitchFamily="34" charset="0"/>
              </a:rPr>
              <a:t>É a mistura de métodos de ensino presencias e online a fim de melhorar a experiência do estudante, o que pode acontecer por meio vídeoaulas, salas de aulas virtuais, ambiente colaborativos, etc. 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782638" y="5802313"/>
            <a:ext cx="7175500" cy="26987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295" name="TextBox 16"/>
          <p:cNvSpPr txBox="1">
            <a:spLocks noChangeArrowheads="1"/>
          </p:cNvSpPr>
          <p:nvPr/>
        </p:nvSpPr>
        <p:spPr bwMode="auto">
          <a:xfrm>
            <a:off x="782638" y="5127625"/>
            <a:ext cx="7175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pt-BR" sz="2800">
                <a:latin typeface="Abadi MT Condensed Extra Bold" pitchFamily="3" charset="0"/>
              </a:rPr>
              <a:t>AMBIENTE MOODLE</a:t>
            </a:r>
          </a:p>
        </p:txBody>
      </p:sp>
      <p:sp>
        <p:nvSpPr>
          <p:cNvPr id="20" name="Rounded Rectangular Callout 19"/>
          <p:cNvSpPr/>
          <p:nvPr/>
        </p:nvSpPr>
        <p:spPr>
          <a:xfrm>
            <a:off x="90488" y="6429375"/>
            <a:ext cx="5130800" cy="1878013"/>
          </a:xfrm>
          <a:prstGeom prst="wedgeRoundRectCallout">
            <a:avLst/>
          </a:prstGeom>
          <a:solidFill>
            <a:srgbClr val="31859C"/>
          </a:solidFill>
          <a:ln>
            <a:solidFill>
              <a:srgbClr val="FFCC0A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297" name="TextBox 20"/>
          <p:cNvSpPr txBox="1">
            <a:spLocks noChangeArrowheads="1"/>
          </p:cNvSpPr>
          <p:nvPr/>
        </p:nvSpPr>
        <p:spPr bwMode="auto">
          <a:xfrm>
            <a:off x="488950" y="6640513"/>
            <a:ext cx="45212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bg1"/>
                </a:solidFill>
                <a:latin typeface="Arial" panose="020B0604020202020204" pitchFamily="34" charset="0"/>
              </a:rPr>
              <a:t>A grande vantagem do ensino híbrido, através do Moodle, é a liberdade que alunos e professores possuem para realizarem suas atividades em qualquer local, a seu tempo.</a:t>
            </a:r>
            <a:r>
              <a:rPr lang="pt-BR" altLang="pt-BR" sz="2400"/>
              <a:t> </a:t>
            </a:r>
            <a:endParaRPr lang="en-US" altLang="pt-BR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958850" y="9750425"/>
            <a:ext cx="1446213" cy="0"/>
          </a:xfrm>
          <a:prstGeom prst="line">
            <a:avLst/>
          </a:prstGeom>
          <a:ln>
            <a:solidFill>
              <a:srgbClr val="FFCC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2405063" y="8885238"/>
            <a:ext cx="865187" cy="865187"/>
          </a:xfrm>
          <a:prstGeom prst="line">
            <a:avLst/>
          </a:prstGeom>
          <a:ln>
            <a:solidFill>
              <a:srgbClr val="FFCC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270250" y="8885238"/>
            <a:ext cx="5594350" cy="0"/>
          </a:xfrm>
          <a:prstGeom prst="line">
            <a:avLst/>
          </a:prstGeom>
          <a:ln>
            <a:solidFill>
              <a:srgbClr val="FFCC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ounded Rectangular Callout 35"/>
          <p:cNvSpPr/>
          <p:nvPr/>
        </p:nvSpPr>
        <p:spPr>
          <a:xfrm>
            <a:off x="3440113" y="9536113"/>
            <a:ext cx="5132387" cy="1878012"/>
          </a:xfrm>
          <a:prstGeom prst="wedgeRoundRectCallout">
            <a:avLst/>
          </a:prstGeom>
          <a:solidFill>
            <a:srgbClr val="31859C"/>
          </a:solidFill>
          <a:ln>
            <a:solidFill>
              <a:srgbClr val="FFCC0A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02" name="TextBox 36"/>
          <p:cNvSpPr txBox="1">
            <a:spLocks noChangeArrowheads="1"/>
          </p:cNvSpPr>
          <p:nvPr/>
        </p:nvSpPr>
        <p:spPr bwMode="auto">
          <a:xfrm>
            <a:off x="3698875" y="9645650"/>
            <a:ext cx="458946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bg1"/>
                </a:solidFill>
                <a:latin typeface="Arial" panose="020B0604020202020204" pitchFamily="34" charset="0"/>
              </a:rPr>
              <a:t>É necessário que professores, juntamente com coordenação pedagógica desenvolvam projetos multidisciplinares que contenham o uso das tecnologias de maneira constante e rotineira em seus planejamentos.</a:t>
            </a:r>
            <a:endParaRPr lang="en-US" altLang="pt-BR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6178550" y="12634913"/>
            <a:ext cx="2686050" cy="0"/>
          </a:xfrm>
          <a:prstGeom prst="line">
            <a:avLst/>
          </a:prstGeom>
          <a:ln>
            <a:solidFill>
              <a:srgbClr val="FFCC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4540250" y="12117388"/>
            <a:ext cx="1638300" cy="530225"/>
          </a:xfrm>
          <a:prstGeom prst="line">
            <a:avLst/>
          </a:prstGeom>
          <a:ln>
            <a:solidFill>
              <a:srgbClr val="FFCC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958850" y="12104688"/>
            <a:ext cx="3581400" cy="0"/>
          </a:xfrm>
          <a:prstGeom prst="line">
            <a:avLst/>
          </a:prstGeom>
          <a:ln>
            <a:solidFill>
              <a:srgbClr val="FFCC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ounded Rectangular Callout 47"/>
          <p:cNvSpPr/>
          <p:nvPr/>
        </p:nvSpPr>
        <p:spPr>
          <a:xfrm>
            <a:off x="704850" y="12801600"/>
            <a:ext cx="5130800" cy="2433638"/>
          </a:xfrm>
          <a:prstGeom prst="wedgeRoundRectCallout">
            <a:avLst/>
          </a:prstGeom>
          <a:solidFill>
            <a:srgbClr val="31859C"/>
          </a:solidFill>
          <a:ln>
            <a:solidFill>
              <a:srgbClr val="FFCC0A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07" name="TextBox 48"/>
          <p:cNvSpPr txBox="1">
            <a:spLocks noChangeArrowheads="1"/>
          </p:cNvSpPr>
          <p:nvPr/>
        </p:nvSpPr>
        <p:spPr bwMode="auto">
          <a:xfrm>
            <a:off x="1146175" y="12887325"/>
            <a:ext cx="43846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1800">
                <a:solidFill>
                  <a:schemeClr val="bg1"/>
                </a:solidFill>
                <a:latin typeface="Arial" panose="020B0604020202020204" pitchFamily="34" charset="0"/>
              </a:rPr>
              <a:t>O uso das tecnologias tem sido uma experiência bastante promissora. O uso da STE e do ambiente Moodle está trazendo um maior contato dos alunos com as tecnologias, e até mesmo professores estão mudando suas práticas pedagógicas para adequá-la ao uso prático.</a:t>
            </a:r>
            <a:endParaRPr lang="en-US" altLang="pt-BR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1182688" y="16252825"/>
            <a:ext cx="1446212" cy="0"/>
          </a:xfrm>
          <a:prstGeom prst="line">
            <a:avLst/>
          </a:prstGeom>
          <a:ln>
            <a:solidFill>
              <a:srgbClr val="FFCC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2628900" y="15387638"/>
            <a:ext cx="865188" cy="865187"/>
          </a:xfrm>
          <a:prstGeom prst="line">
            <a:avLst/>
          </a:prstGeom>
          <a:ln>
            <a:solidFill>
              <a:srgbClr val="FFCC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3494088" y="15387638"/>
            <a:ext cx="5302250" cy="0"/>
          </a:xfrm>
          <a:prstGeom prst="line">
            <a:avLst/>
          </a:prstGeom>
          <a:ln>
            <a:solidFill>
              <a:srgbClr val="FFCC0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ounded Rectangular Callout 56"/>
          <p:cNvSpPr/>
          <p:nvPr/>
        </p:nvSpPr>
        <p:spPr>
          <a:xfrm>
            <a:off x="3681413" y="16668750"/>
            <a:ext cx="5132387" cy="2736850"/>
          </a:xfrm>
          <a:prstGeom prst="wedgeRoundRectCallout">
            <a:avLst/>
          </a:prstGeom>
          <a:solidFill>
            <a:srgbClr val="31859C"/>
          </a:solidFill>
          <a:ln>
            <a:solidFill>
              <a:srgbClr val="FFCC0A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12" name="TextBox 57"/>
          <p:cNvSpPr txBox="1">
            <a:spLocks noChangeArrowheads="1"/>
          </p:cNvSpPr>
          <p:nvPr/>
        </p:nvSpPr>
        <p:spPr bwMode="auto">
          <a:xfrm>
            <a:off x="3989388" y="17008475"/>
            <a:ext cx="4583112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pt-BR" sz="2000">
                <a:solidFill>
                  <a:schemeClr val="bg1"/>
                </a:solidFill>
                <a:latin typeface="Arial" panose="020B0604020202020204" pitchFamily="34" charset="0"/>
              </a:rPr>
              <a:t>Cursos de formação, juntamente com os professores, oficinas pedagógicas que lhes passem novas tecnologias, sugestões de sites, dicas, aulas, momentos de trocas de experiências, facilitaria muito o desenvolvimento de um ensino híbrido.</a:t>
            </a:r>
            <a:r>
              <a:rPr lang="pt-BR" altLang="pt-BR" sz="2000"/>
              <a:t> </a:t>
            </a:r>
            <a:endParaRPr lang="en-US" altLang="ja-JP" sz="20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1146175" y="19956463"/>
            <a:ext cx="7105650" cy="0"/>
          </a:xfrm>
          <a:prstGeom prst="line">
            <a:avLst/>
          </a:prstGeom>
          <a:ln>
            <a:solidFill>
              <a:srgbClr val="31859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14" name="TextBox 74"/>
          <p:cNvSpPr txBox="1">
            <a:spLocks noChangeArrowheads="1"/>
          </p:cNvSpPr>
          <p:nvPr/>
        </p:nvSpPr>
        <p:spPr bwMode="auto">
          <a:xfrm>
            <a:off x="1169988" y="25938163"/>
            <a:ext cx="71485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pt-BR" sz="1800">
                <a:latin typeface="Arial" panose="020B0604020202020204" pitchFamily="34" charset="0"/>
              </a:rPr>
              <a:t>PROGETEC: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pt-BR" sz="1800">
                <a:latin typeface="Arial" panose="020B0604020202020204" pitchFamily="34" charset="0"/>
              </a:rPr>
              <a:t>RAUL CAMPOS NUNES</a:t>
            </a:r>
          </a:p>
        </p:txBody>
      </p:sp>
      <p:sp>
        <p:nvSpPr>
          <p:cNvPr id="12315" name="AutoShape 49" descr="Resultado de imagem para educação híbrida"/>
          <p:cNvSpPr>
            <a:spLocks noChangeAspect="1" noChangeArrowheads="1"/>
          </p:cNvSpPr>
          <p:nvPr/>
        </p:nvSpPr>
        <p:spPr bwMode="auto">
          <a:xfrm>
            <a:off x="160338" y="-1825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pt-BR" altLang="pt-BR"/>
          </a:p>
        </p:txBody>
      </p:sp>
      <p:pic>
        <p:nvPicPr>
          <p:cNvPr id="12316" name="Picture 51" descr="http://www.unesp.br/nead/Modulos/Noticias/9817/opcao_dreamstime_422483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013" y="2119313"/>
            <a:ext cx="2794000" cy="208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7" name="Picture 53" descr="http://www.feltex.com.br/felix/wp-content/uploads/2014/03/Moodle-Felte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475" y="6642100"/>
            <a:ext cx="3406775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18" name="TextBox 16"/>
          <p:cNvSpPr txBox="1">
            <a:spLocks noChangeArrowheads="1"/>
          </p:cNvSpPr>
          <p:nvPr/>
        </p:nvSpPr>
        <p:spPr bwMode="auto">
          <a:xfrm>
            <a:off x="4611688" y="8934450"/>
            <a:ext cx="3676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pt-BR" sz="2800">
                <a:latin typeface="Abadi MT Condensed Extra Bold" pitchFamily="3" charset="0"/>
              </a:rPr>
              <a:t>PROFESSORES</a:t>
            </a:r>
          </a:p>
        </p:txBody>
      </p:sp>
      <p:pic>
        <p:nvPicPr>
          <p:cNvPr id="12319" name="Picture 55" descr="https://aprendizagemdigital.files.wordpress.com/2009/02/professor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3" y="9904413"/>
            <a:ext cx="1527175" cy="174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20" name="TextBox 16"/>
          <p:cNvSpPr txBox="1">
            <a:spLocks noChangeArrowheads="1"/>
          </p:cNvSpPr>
          <p:nvPr/>
        </p:nvSpPr>
        <p:spPr bwMode="auto">
          <a:xfrm>
            <a:off x="1169988" y="12209463"/>
            <a:ext cx="3676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pt-BR" sz="2800">
                <a:latin typeface="Abadi MT Condensed Extra Bold" pitchFamily="3" charset="0"/>
              </a:rPr>
              <a:t>ALUNOS</a:t>
            </a:r>
          </a:p>
        </p:txBody>
      </p:sp>
      <p:pic>
        <p:nvPicPr>
          <p:cNvPr id="12321" name="Picture 57" descr="http://www.positivo.com.br/uploads/browser/images/t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413" y="13011150"/>
            <a:ext cx="3035300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22" name="TextBox 16"/>
          <p:cNvSpPr txBox="1">
            <a:spLocks noChangeArrowheads="1"/>
          </p:cNvSpPr>
          <p:nvPr/>
        </p:nvSpPr>
        <p:spPr bwMode="auto">
          <a:xfrm>
            <a:off x="4852988" y="15600363"/>
            <a:ext cx="3676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pt-BR" sz="2800">
                <a:latin typeface="Abadi MT Condensed Extra Bold" pitchFamily="3" charset="0"/>
              </a:rPr>
              <a:t>FORMAÇÃO</a:t>
            </a:r>
          </a:p>
        </p:txBody>
      </p:sp>
      <p:pic>
        <p:nvPicPr>
          <p:cNvPr id="12323" name="Picture 59" descr="http://www.rafaelabrissac.com.br/imgs/servicos/top-grupo-de-estudo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6941800"/>
            <a:ext cx="3109912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24" name="Imagem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" y="20121563"/>
            <a:ext cx="9051925" cy="175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25" name="Imagem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038" y="22044025"/>
            <a:ext cx="5829300" cy="355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12978</TotalTime>
  <Words>195</Words>
  <Application>Microsoft Office PowerPoint</Application>
  <PresentationFormat>Personalizar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15" baseType="lpstr">
      <vt:lpstr>Calibri</vt:lpstr>
      <vt:lpstr>MS PGothic</vt:lpstr>
      <vt:lpstr>Arial</vt:lpstr>
      <vt:lpstr>Georgia</vt:lpstr>
      <vt:lpstr>Lucida Sans Unicode</vt:lpstr>
      <vt:lpstr>Wingdings</vt:lpstr>
      <vt:lpstr>Impact</vt:lpstr>
      <vt:lpstr>Tahoma</vt:lpstr>
      <vt:lpstr>Verdana</vt:lpstr>
      <vt:lpstr>Helvetica</vt:lpstr>
      <vt:lpstr>Abadi MT Condensed Extra Bold</vt:lpstr>
      <vt:lpstr>Britannic Bold</vt:lpstr>
      <vt:lpstr>Lobster 1.4</vt:lpstr>
      <vt:lpstr>Office Theme</vt:lpstr>
      <vt:lpstr>Apresentação do PowerPoint</vt:lpstr>
    </vt:vector>
  </TitlesOfParts>
  <Company>HubSpot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Demond Wong</dc:creator>
  <cp:lastModifiedBy>Raul Campos Nunes</cp:lastModifiedBy>
  <cp:revision>258</cp:revision>
  <cp:lastPrinted>2015-02-25T21:45:26Z</cp:lastPrinted>
  <dcterms:created xsi:type="dcterms:W3CDTF">2013-02-06T15:19:00Z</dcterms:created>
  <dcterms:modified xsi:type="dcterms:W3CDTF">2016-07-29T20:27:29Z</dcterms:modified>
</cp:coreProperties>
</file>